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8" r:id="rId5"/>
    <p:sldId id="289" r:id="rId6"/>
    <p:sldId id="291" r:id="rId7"/>
    <p:sldId id="296" r:id="rId8"/>
    <p:sldId id="294" r:id="rId9"/>
    <p:sldId id="297" r:id="rId10"/>
    <p:sldId id="279" r:id="rId11"/>
    <p:sldId id="298" r:id="rId12"/>
    <p:sldId id="303" r:id="rId13"/>
    <p:sldId id="304" r:id="rId14"/>
    <p:sldId id="305" r:id="rId15"/>
    <p:sldId id="306" r:id="rId16"/>
    <p:sldId id="299" r:id="rId17"/>
    <p:sldId id="307" r:id="rId18"/>
    <p:sldId id="308" r:id="rId19"/>
    <p:sldId id="309" r:id="rId20"/>
    <p:sldId id="310" r:id="rId21"/>
    <p:sldId id="312" r:id="rId22"/>
    <p:sldId id="313" r:id="rId23"/>
    <p:sldId id="314" r:id="rId24"/>
    <p:sldId id="302" r:id="rId25"/>
    <p:sldId id="315" r:id="rId26"/>
  </p:sldIdLst>
  <p:sldSz cx="12192000" cy="6858000"/>
  <p:notesSz cx="6794500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538" autoAdjust="0"/>
  </p:normalViewPr>
  <p:slideViewPr>
    <p:cSldViewPr snapToGrid="0">
      <p:cViewPr varScale="1">
        <p:scale>
          <a:sx n="82" d="100"/>
          <a:sy n="82" d="100"/>
        </p:scale>
        <p:origin x="192" y="3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3B285-0FCD-43F4-B850-122F48463170}" type="datetimeFigureOut">
              <a:rPr lang="fr-BE" smtClean="0"/>
              <a:t>1/03/17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5600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100" y="9431338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6DE9F-4A1B-49F4-B4BE-8737DFD197E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013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DE9F-4A1B-49F4-B4BE-8737DFD197ED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228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DE9F-4A1B-49F4-B4BE-8737DFD197ED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222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DE9F-4A1B-49F4-B4BE-8737DFD197ED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558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DE9F-4A1B-49F4-B4BE-8737DFD197ED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131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DE9F-4A1B-49F4-B4BE-8737DFD197E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334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DE9F-4A1B-49F4-B4BE-8737DFD197ED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1086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DE9F-4A1B-49F4-B4BE-8737DFD197ED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1806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DE9F-4A1B-49F4-B4BE-8737DFD197ED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5080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DE9F-4A1B-49F4-B4BE-8737DFD197ED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474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3256100"/>
          </a:xfrm>
        </p:spPr>
        <p:txBody>
          <a:bodyPr>
            <a:normAutofit fontScale="90000"/>
          </a:bodyPr>
          <a:lstStyle/>
          <a:p>
            <a:r>
              <a:rPr lang="fr-BE" sz="7200" dirty="0" smtClean="0"/>
              <a:t>Physiopathologie et épigénétique de la fibromyalgie</a:t>
            </a:r>
            <a:endParaRPr lang="fr-BE" sz="7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10" y="689811"/>
            <a:ext cx="1876425" cy="24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Hypothèses </a:t>
            </a:r>
            <a:br>
              <a:rPr lang="fr-BE" b="1" dirty="0"/>
            </a:br>
            <a:r>
              <a:rPr lang="fr-BE" b="1" dirty="0"/>
              <a:t>épigénétiques et socio-économiques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Épigénétique : </a:t>
            </a:r>
            <a:r>
              <a:rPr lang="fr-BE" b="1" u="sng" dirty="0" smtClean="0">
                <a:solidFill>
                  <a:srgbClr val="0070C0"/>
                </a:solidFill>
              </a:rPr>
              <a:t>définition</a:t>
            </a:r>
            <a:r>
              <a:rPr lang="fr-BE" dirty="0" smtClean="0"/>
              <a:t> </a:t>
            </a:r>
          </a:p>
          <a:p>
            <a:pPr marL="0" indent="0">
              <a:buNone/>
            </a:pPr>
            <a:r>
              <a:rPr lang="fr-BE" dirty="0" smtClean="0"/>
              <a:t>L’épigénétique est l’ ensemble des mécanismes moléculaires ayant lieu au niveau du </a:t>
            </a:r>
            <a:r>
              <a:rPr lang="fr-BE" dirty="0"/>
              <a:t>g</a:t>
            </a:r>
            <a:r>
              <a:rPr lang="fr-BE" dirty="0" smtClean="0"/>
              <a:t>énome et de la régulation de l’expression des gènes qui peuvent être influencés par </a:t>
            </a:r>
            <a:r>
              <a:rPr lang="fr-BE" b="1" dirty="0" smtClean="0">
                <a:solidFill>
                  <a:srgbClr val="0070C0"/>
                </a:solidFill>
              </a:rPr>
              <a:t>l’environnement</a:t>
            </a:r>
            <a:r>
              <a:rPr lang="fr-BE" dirty="0" smtClean="0"/>
              <a:t> et </a:t>
            </a:r>
            <a:r>
              <a:rPr lang="fr-BE" b="1" dirty="0" smtClean="0">
                <a:solidFill>
                  <a:srgbClr val="0070C0"/>
                </a:solidFill>
              </a:rPr>
              <a:t>l’histoire individuelle </a:t>
            </a:r>
            <a:r>
              <a:rPr lang="fr-BE" dirty="0" smtClean="0"/>
              <a:t>ainsi qu’être potentiellement</a:t>
            </a:r>
            <a:r>
              <a:rPr lang="fr-BE" b="1" dirty="0" smtClean="0">
                <a:solidFill>
                  <a:srgbClr val="0070C0"/>
                </a:solidFill>
              </a:rPr>
              <a:t> transmissibles </a:t>
            </a:r>
            <a:r>
              <a:rPr lang="fr-BE" dirty="0" smtClean="0"/>
              <a:t>d’une génération à l’autre, sans altération des séquences nucléotidiques (ADN), et avec un caractère </a:t>
            </a:r>
            <a:r>
              <a:rPr lang="fr-BE" b="1" dirty="0" smtClean="0">
                <a:solidFill>
                  <a:srgbClr val="0070C0"/>
                </a:solidFill>
              </a:rPr>
              <a:t>réversible</a:t>
            </a:r>
            <a:r>
              <a:rPr lang="fr-BE" dirty="0" smtClean="0"/>
              <a:t>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1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>
                <a:solidFill>
                  <a:schemeClr val="accent5">
                    <a:lumMod val="75000"/>
                  </a:schemeClr>
                </a:solidFill>
              </a:rPr>
              <a:t>Överkalix</a:t>
            </a:r>
            <a:r>
              <a:rPr lang="fr-BE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(Suède) :</a:t>
            </a:r>
            <a:endParaRPr lang="fr-B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Transmission </a:t>
            </a:r>
            <a:r>
              <a:rPr lang="fr-BE" dirty="0" err="1" smtClean="0"/>
              <a:t>transgénérationnelle</a:t>
            </a:r>
            <a:r>
              <a:rPr lang="fr-BE" dirty="0" smtClean="0"/>
              <a:t> de risque </a:t>
            </a:r>
            <a:r>
              <a:rPr lang="fr-BE" dirty="0" err="1" smtClean="0"/>
              <a:t>élévé</a:t>
            </a:r>
            <a:r>
              <a:rPr lang="fr-BE" dirty="0" smtClean="0"/>
              <a:t> de décès par maladie cardiovasculaire et diabète en fonction de la nutrition pendant l’enfance (avant l’adolescence)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8257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452437"/>
            <a:ext cx="276225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9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4021" y="657726"/>
            <a:ext cx="930442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5275"/>
            <a:r>
              <a:rPr lang="en-GB" sz="24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and speci</a:t>
            </a:r>
            <a:r>
              <a:rPr lang="en-GB" sz="2400" b="1" dirty="0">
                <a:solidFill>
                  <a:srgbClr val="55555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en-GB" sz="24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effects of early-life psychosocial adversities on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24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adolescent grey matter volume</a:t>
            </a:r>
            <a:r>
              <a:rPr lang="en-GB" sz="2400" b="1" dirty="0">
                <a:solidFill>
                  <a:srgbClr val="0433FF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☆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Nicholas D. Walsh 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b="1" dirty="0">
                <a:solidFill>
                  <a:srgbClr val="0433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⁎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Tim </a:t>
            </a:r>
            <a:r>
              <a:rPr lang="en-GB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Dalgleish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Michael V. Lombardo </a:t>
            </a:r>
            <a:r>
              <a:rPr lang="en-GB" sz="800" b="1" dirty="0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Valerie J. Dunn </a:t>
            </a:r>
            <a:r>
              <a:rPr lang="en-GB" sz="800" b="1" dirty="0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Anne-Laura Van </a:t>
            </a:r>
            <a:r>
              <a:rPr lang="en-GB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Harmelen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Maria Ban </a:t>
            </a:r>
            <a:r>
              <a:rPr lang="en-GB" sz="800" b="1" dirty="0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Ian M. </a:t>
            </a:r>
            <a:r>
              <a:rPr lang="en-GB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Goodyer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Developmental Psychiatry Section, Department of Psychiatry, University of Cambridge, Cambridge, UK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School of Psychology, Faculty of Social Sciences, University of East Anglia, UK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Medical Research Council Cognition and Brain Sciences Unit, Cambridge, UK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Autism Research Centre, Department of Psychiatry, University of Cambridge, Cambridge, UK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Department of Clinical Neurosciences, University of Cambridge, 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Addenbrooke's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Hospital, Cambridge, UK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24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 visual cortex grey matter volume in children and adolescents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24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reactive attachment disorder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en-GB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Shimada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Shinichiro </a:t>
            </a:r>
            <a:r>
              <a:rPr lang="en-GB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Takiguchi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Sakae </a:t>
            </a:r>
            <a:r>
              <a:rPr lang="en-GB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Mizushima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Takashi X. </a:t>
            </a:r>
            <a:r>
              <a:rPr lang="en-GB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Fujisawa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Daisuke N. </a:t>
            </a:r>
            <a:r>
              <a:rPr lang="en-GB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Saito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Hirotaka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Kosaka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Hidehiko </a:t>
            </a:r>
            <a:r>
              <a:rPr lang="en-GB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Okazawa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Akemi </a:t>
            </a:r>
            <a:r>
              <a:rPr lang="en-GB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Tomoda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b="1" dirty="0" err="1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800" b="1" dirty="0">
                <a:solidFill>
                  <a:srgbClr val="0433FF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aResearch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Child Mental Development, University of Fukui, 23-3 Matsuoka-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Shimoaizuki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Eiheiji-cho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Fukui 910-1193, Japan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bBiomedical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Imaging Research 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University of Fukui, 23-3 Matsuoka-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Shimoaizuki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Eiheiji-cho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Fukui 910-1193, Japan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cDivision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Developmental Higher Brain Functions, United Graduate School of Child Development, University of Fukui, 23-3 Matsuoka-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Shimoaizuki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Eiheiji-cho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Fukui 910-1193, Japan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95275"/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dGraduate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School of Medical Sciences, University of Fukui, 23-3 Matsuoka-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Shimoaizuki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Eiheiji-cho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Fukui 910-1193, Japan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eDepartment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Neuropsychiatry, Faculty of Medical Sciences, University of Fukui, 23-3 Matsuoka-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Shimoaizuki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b="1" dirty="0" err="1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Eiheiji-cho</a:t>
            </a:r>
            <a:r>
              <a:rPr lang="en-GB" sz="800" b="1" dirty="0">
                <a:solidFill>
                  <a:srgbClr val="555555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Fukui 910-1193, Japan</a:t>
            </a:r>
            <a:endParaRPr lang="fr-B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0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058779"/>
            <a:ext cx="10018713" cy="4732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4000" dirty="0">
                <a:solidFill>
                  <a:schemeClr val="accent5">
                    <a:lumMod val="75000"/>
                  </a:schemeClr>
                </a:solidFill>
              </a:rPr>
              <a:t>Transmission </a:t>
            </a:r>
            <a:r>
              <a:rPr lang="fr-BE" sz="4000" dirty="0" err="1">
                <a:solidFill>
                  <a:schemeClr val="accent5">
                    <a:lumMod val="75000"/>
                  </a:schemeClr>
                </a:solidFill>
              </a:rPr>
              <a:t>transgénérationnelle</a:t>
            </a:r>
            <a:r>
              <a:rPr lang="fr-BE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sz="4000" dirty="0" smtClean="0">
                <a:solidFill>
                  <a:schemeClr val="accent5">
                    <a:lumMod val="75000"/>
                  </a:schemeClr>
                </a:solidFill>
              </a:rPr>
              <a:t> du stress et de comportements anormaux par les femelles</a:t>
            </a:r>
            <a:endParaRPr lang="fr-BE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3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65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637673"/>
            <a:ext cx="10018713" cy="1752599"/>
          </a:xfrm>
        </p:spPr>
        <p:txBody>
          <a:bodyPr/>
          <a:lstStyle/>
          <a:p>
            <a:r>
              <a:rPr lang="fr-BE" dirty="0" smtClean="0"/>
              <a:t>Modification de la </a:t>
            </a:r>
            <a:r>
              <a:rPr lang="fr-BE" dirty="0" err="1" smtClean="0"/>
              <a:t>neurogenèse</a:t>
            </a:r>
            <a:r>
              <a:rPr lang="fr-BE" dirty="0" smtClean="0"/>
              <a:t> in utero et dans la prime enfance </a:t>
            </a:r>
            <a:endParaRPr lang="fr-BE" dirty="0"/>
          </a:p>
        </p:txBody>
      </p:sp>
      <p:pic>
        <p:nvPicPr>
          <p:cNvPr id="1032" name="Picture 8" descr="Affichage de DéveloppementConnectionsNeuronesEnfant.jpeg en cours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56" y="2666999"/>
            <a:ext cx="4601397" cy="38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Diminution du nombre de synapses jusqu’à l’adolescence et de la répétitivité et de l’apprentissage de conditionnement social</a:t>
            </a:r>
            <a:endParaRPr lang="fr-BE" dirty="0"/>
          </a:p>
        </p:txBody>
      </p:sp>
      <p:pic>
        <p:nvPicPr>
          <p:cNvPr id="2050" name="Picture 2" descr="Affichage de AEDI-Synapses-function-of-age1.jpg en cour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31" y="2990850"/>
            <a:ext cx="57816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1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Mécanisme épigénétique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3262" y="4594056"/>
            <a:ext cx="10018713" cy="2689060"/>
          </a:xfrm>
        </p:spPr>
        <p:txBody>
          <a:bodyPr/>
          <a:lstStyle/>
          <a:p>
            <a:r>
              <a:rPr lang="fr-BE" dirty="0" smtClean="0"/>
              <a:t>Méthylation  de l’ADN et modification des histones (acétylation -phosphorisation – méthylation)</a:t>
            </a:r>
          </a:p>
          <a:p>
            <a:r>
              <a:rPr lang="fr-BE" dirty="0" smtClean="0"/>
              <a:t>Modification médiée par les </a:t>
            </a:r>
            <a:r>
              <a:rPr lang="fr-BE" dirty="0" err="1" smtClean="0"/>
              <a:t>microARN</a:t>
            </a:r>
            <a:r>
              <a:rPr lang="fr-BE" dirty="0" smtClean="0"/>
              <a:t>  et ARN non codants</a:t>
            </a: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endParaRPr lang="fr-BE" dirty="0"/>
          </a:p>
        </p:txBody>
      </p:sp>
      <p:pic>
        <p:nvPicPr>
          <p:cNvPr id="3076" name="Picture 4" descr="Affichage de FIG12 2.gif en cour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10" y="2125578"/>
            <a:ext cx="58197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6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age de HCFrFig1.jpg en cour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80" y="646952"/>
            <a:ext cx="5143582" cy="24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age de MicroRNA.jpg en cours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30" y="3524082"/>
            <a:ext cx="5715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1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86555"/>
            <a:ext cx="10018713" cy="808149"/>
          </a:xfrm>
        </p:spPr>
        <p:txBody>
          <a:bodyPr/>
          <a:lstStyle/>
          <a:p>
            <a:r>
              <a:rPr lang="fr-BE" b="1" dirty="0" smtClean="0"/>
              <a:t>Introduction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712890"/>
            <a:ext cx="10018713" cy="4391695"/>
          </a:xfrm>
        </p:spPr>
        <p:txBody>
          <a:bodyPr>
            <a:normAutofit fontScale="92500" lnSpcReduction="20000"/>
          </a:bodyPr>
          <a:lstStyle/>
          <a:p>
            <a:r>
              <a:rPr lang="fr-BE" sz="3300" dirty="0" smtClean="0"/>
              <a:t>La prévalence de la fibromyalgie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600" dirty="0" smtClean="0"/>
              <a:t>En France : 2% de la population en général (</a:t>
            </a:r>
            <a:r>
              <a:rPr lang="fr-BE" dirty="0" smtClean="0"/>
              <a:t>Ministère de la Santé</a:t>
            </a:r>
            <a:r>
              <a:rPr lang="fr-BE" sz="2600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600" dirty="0" smtClean="0"/>
              <a:t>Environ 5% de patients consultant en médecine générale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600" dirty="0" smtClean="0"/>
              <a:t>47,1% des patients consultant en rhumatologie ont déclaré des douleurs diffuses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600" dirty="0" smtClean="0"/>
              <a:t>10,6% F.M.</a:t>
            </a:r>
            <a:endParaRPr lang="fr-BE" sz="2600" dirty="0"/>
          </a:p>
          <a:p>
            <a:pPr marL="457200" lvl="1" indent="0" algn="r">
              <a:buNone/>
            </a:pPr>
            <a:r>
              <a:rPr lang="fr-BE" sz="1900" dirty="0" smtClean="0"/>
              <a:t>	Données </a:t>
            </a:r>
            <a:r>
              <a:rPr lang="fr-BE" sz="1900" dirty="0"/>
              <a:t>sur la fibromyalgie en France </a:t>
            </a:r>
            <a:r>
              <a:rPr lang="fr-BE" sz="1900" dirty="0" smtClean="0"/>
              <a:t>– </a:t>
            </a:r>
            <a:r>
              <a:rPr lang="fr-BE" sz="1900" dirty="0" err="1" smtClean="0"/>
              <a:t>Bannwarth</a:t>
            </a:r>
            <a:r>
              <a:rPr lang="fr-BE" sz="1900" dirty="0" smtClean="0"/>
              <a:t> </a:t>
            </a:r>
            <a:r>
              <a:rPr lang="fr-BE" sz="1900" dirty="0"/>
              <a:t>et </a:t>
            </a:r>
            <a:r>
              <a:rPr lang="fr-BE" sz="1900" dirty="0" smtClean="0"/>
              <a:t>collaborateurs</a:t>
            </a:r>
          </a:p>
          <a:p>
            <a:pPr marL="457200" lvl="1" indent="0" algn="r">
              <a:buNone/>
            </a:pPr>
            <a:r>
              <a:rPr lang="fr-BE" sz="1800" dirty="0" smtClean="0"/>
              <a:t>	Congrès </a:t>
            </a:r>
            <a:r>
              <a:rPr lang="fr-BE" sz="1800" dirty="0"/>
              <a:t>SFR 2007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600" dirty="0"/>
              <a:t>En Europe (étude sur 5 pays), prévalence 2,8%</a:t>
            </a:r>
          </a:p>
          <a:p>
            <a:pPr marL="457200" lvl="1" indent="0" algn="r">
              <a:buNone/>
            </a:pPr>
            <a:r>
              <a:rPr lang="fr-BE" dirty="0" smtClean="0"/>
              <a:t>	</a:t>
            </a:r>
            <a:r>
              <a:rPr lang="fr-BE" sz="1800" dirty="0" smtClean="0"/>
              <a:t> </a:t>
            </a:r>
            <a:r>
              <a:rPr lang="fr-BE" sz="1800" dirty="0" err="1"/>
              <a:t>Bannwarth</a:t>
            </a:r>
            <a:r>
              <a:rPr lang="fr-BE" sz="1800" dirty="0"/>
              <a:t> et collaborateurs - 2008</a:t>
            </a:r>
          </a:p>
          <a:p>
            <a:pPr marL="457200" lvl="1" indent="0">
              <a:buNone/>
            </a:pPr>
            <a:endParaRPr lang="fr-BE" sz="1900" dirty="0"/>
          </a:p>
          <a:p>
            <a:pPr lvl="1">
              <a:buFont typeface="Wingdings" panose="05000000000000000000" pitchFamily="2" charset="2"/>
              <a:buChar char="ü"/>
            </a:pPr>
            <a:endParaRPr lang="fr-BE" sz="2600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501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Epigenetic</a:t>
            </a:r>
            <a:r>
              <a:rPr lang="fr-BE" dirty="0" smtClean="0"/>
              <a:t> </a:t>
            </a:r>
            <a:r>
              <a:rPr lang="fr-BE" dirty="0" err="1"/>
              <a:t>A</a:t>
            </a:r>
            <a:r>
              <a:rPr lang="fr-BE" dirty="0" err="1" smtClean="0"/>
              <a:t>lterations</a:t>
            </a:r>
            <a:r>
              <a:rPr lang="fr-BE" dirty="0" smtClean="0"/>
              <a:t> and an I</a:t>
            </a:r>
            <a:br>
              <a:rPr lang="fr-BE" dirty="0" smtClean="0"/>
            </a:br>
            <a:r>
              <a:rPr lang="fr-BE" dirty="0" err="1" smtClean="0"/>
              <a:t>Increased</a:t>
            </a:r>
            <a:r>
              <a:rPr lang="fr-BE" dirty="0" smtClean="0"/>
              <a:t> </a:t>
            </a:r>
            <a:r>
              <a:rPr lang="fr-BE" dirty="0" err="1"/>
              <a:t>F</a:t>
            </a:r>
            <a:r>
              <a:rPr lang="fr-BE" dirty="0" err="1" smtClean="0"/>
              <a:t>requency</a:t>
            </a:r>
            <a:r>
              <a:rPr lang="fr-BE" dirty="0" smtClean="0"/>
              <a:t> of </a:t>
            </a:r>
            <a:r>
              <a:rPr lang="fr-BE" dirty="0" err="1" smtClean="0"/>
              <a:t>Micronuclei</a:t>
            </a:r>
            <a:r>
              <a:rPr lang="fr-BE" dirty="0" smtClean="0"/>
              <a:t> in </a:t>
            </a:r>
            <a:r>
              <a:rPr lang="fr-BE" dirty="0" err="1" smtClean="0"/>
              <a:t>Women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Fibromyalgia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fr-BE" sz="1800" dirty="0" smtClean="0"/>
              <a:t>V. </a:t>
            </a:r>
            <a:r>
              <a:rPr lang="fr-BE" sz="1800" dirty="0" err="1" smtClean="0"/>
              <a:t>Menzies</a:t>
            </a:r>
            <a:r>
              <a:rPr lang="fr-BE" sz="1800" dirty="0"/>
              <a:t> </a:t>
            </a:r>
            <a:r>
              <a:rPr lang="fr-BE" sz="1800" dirty="0" smtClean="0"/>
              <a:t>and col, Nursing </a:t>
            </a:r>
            <a:r>
              <a:rPr lang="fr-BE" sz="1800" dirty="0" err="1" smtClean="0"/>
              <a:t>Research</a:t>
            </a:r>
            <a:r>
              <a:rPr lang="fr-BE" sz="1800" dirty="0" smtClean="0"/>
              <a:t> and </a:t>
            </a:r>
            <a:r>
              <a:rPr lang="fr-BE" sz="1800" dirty="0" err="1" smtClean="0"/>
              <a:t>Practise</a:t>
            </a:r>
            <a:endParaRPr lang="fr-BE" sz="1800" dirty="0" smtClean="0"/>
          </a:p>
          <a:p>
            <a:pPr marL="0" indent="0" algn="r">
              <a:buNone/>
            </a:pPr>
            <a:r>
              <a:rPr lang="fr-BE" sz="1800" dirty="0" smtClean="0"/>
              <a:t>Volume 2013</a:t>
            </a:r>
          </a:p>
          <a:p>
            <a:pPr marL="0" indent="0" algn="r">
              <a:buNone/>
            </a:pPr>
            <a:endParaRPr lang="fr-BE" sz="1800" dirty="0"/>
          </a:p>
          <a:p>
            <a:r>
              <a:rPr lang="fr-BE" sz="3200" dirty="0"/>
              <a:t>Augmentation de méthylation dans les micro-nucléides et le </a:t>
            </a:r>
            <a:r>
              <a:rPr lang="fr-BE" sz="3200" dirty="0" smtClean="0"/>
              <a:t>génome</a:t>
            </a:r>
          </a:p>
          <a:p>
            <a:r>
              <a:rPr lang="fr-BE" sz="3200" dirty="0"/>
              <a:t>Plus spécifiquement dans les gènes </a:t>
            </a:r>
            <a:r>
              <a:rPr lang="fr-BE" sz="3200" dirty="0" smtClean="0"/>
              <a:t>BDNF, </a:t>
            </a:r>
            <a:r>
              <a:rPr lang="fr-BE" sz="3200" dirty="0" err="1"/>
              <a:t>nat</a:t>
            </a:r>
            <a:r>
              <a:rPr lang="fr-BE" sz="3200" dirty="0"/>
              <a:t> </a:t>
            </a:r>
            <a:r>
              <a:rPr lang="fr-BE" sz="3200" dirty="0" smtClean="0"/>
              <a:t>15, HDAC4, PRKC,A RTN1, </a:t>
            </a:r>
            <a:r>
              <a:rPr lang="fr-BE" sz="3200" dirty="0"/>
              <a:t>PRKGA</a:t>
            </a:r>
          </a:p>
          <a:p>
            <a:r>
              <a:rPr lang="fr-BE" sz="3200" dirty="0"/>
              <a:t>Altération chromosomique acquise </a:t>
            </a:r>
          </a:p>
          <a:p>
            <a:r>
              <a:rPr lang="fr-BE" sz="3200" dirty="0"/>
              <a:t>Mécanisme biologique sous-jacent?</a:t>
            </a:r>
          </a:p>
          <a:p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360130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smtClean="0"/>
              <a:t>Augmentation de méthylation dans les micro-nucléides et le génome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Plus spécifiquement dans les gènes BDNF </a:t>
            </a:r>
            <a:r>
              <a:rPr lang="fr-BE" dirty="0" err="1" smtClean="0"/>
              <a:t>nat</a:t>
            </a:r>
            <a:r>
              <a:rPr lang="fr-BE" dirty="0" smtClean="0"/>
              <a:t> 15 HDAC4 PRKCA ARTNA PRKGA</a:t>
            </a:r>
          </a:p>
          <a:p>
            <a:r>
              <a:rPr lang="fr-BE" dirty="0" smtClean="0"/>
              <a:t>Altération chromosomique acquise </a:t>
            </a:r>
          </a:p>
          <a:p>
            <a:r>
              <a:rPr lang="fr-BE" dirty="0" smtClean="0"/>
              <a:t>Mécanisme biologique sous-jacent?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92024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05"/>
          <a:stretch/>
        </p:blipFill>
        <p:spPr bwMode="auto">
          <a:xfrm>
            <a:off x="1957137" y="304800"/>
            <a:ext cx="9881937" cy="6144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1689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990" r="-932" b="9813"/>
          <a:stretch/>
        </p:blipFill>
        <p:spPr bwMode="auto">
          <a:xfrm>
            <a:off x="1812759" y="529389"/>
            <a:ext cx="10026316" cy="5261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9805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637673"/>
            <a:ext cx="10018713" cy="1752599"/>
          </a:xfrm>
        </p:spPr>
        <p:txBody>
          <a:bodyPr/>
          <a:lstStyle/>
          <a:p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« Are </a:t>
            </a:r>
            <a:r>
              <a:rPr lang="fr-BE" dirty="0" err="1" smtClean="0"/>
              <a:t>epigenetic</a:t>
            </a:r>
            <a:r>
              <a:rPr lang="fr-BE" dirty="0" smtClean="0"/>
              <a:t> </a:t>
            </a:r>
            <a:r>
              <a:rPr lang="fr-BE" dirty="0" err="1" smtClean="0"/>
              <a:t>factors</a:t>
            </a:r>
            <a:r>
              <a:rPr lang="fr-BE" dirty="0" smtClean="0"/>
              <a:t> </a:t>
            </a:r>
            <a:r>
              <a:rPr lang="fr-BE" dirty="0" err="1" smtClean="0"/>
              <a:t>implicated</a:t>
            </a:r>
            <a:r>
              <a:rPr lang="fr-BE" dirty="0" smtClean="0"/>
              <a:t> in </a:t>
            </a:r>
            <a:r>
              <a:rPr lang="fr-BE" dirty="0" err="1" smtClean="0"/>
              <a:t>chronic</a:t>
            </a:r>
            <a:r>
              <a:rPr lang="fr-BE" dirty="0" smtClean="0"/>
              <a:t> </a:t>
            </a:r>
            <a:r>
              <a:rPr lang="fr-BE" dirty="0" err="1" smtClean="0"/>
              <a:t>widespread</a:t>
            </a:r>
            <a:r>
              <a:rPr lang="fr-BE" dirty="0" smtClean="0"/>
              <a:t> pain ?» </a:t>
            </a:r>
            <a:r>
              <a:rPr lang="fr-BE" dirty="0"/>
              <a:t>A</a:t>
            </a:r>
            <a:r>
              <a:rPr lang="fr-BE" dirty="0" smtClean="0"/>
              <a:t>ndrea </a:t>
            </a:r>
            <a:r>
              <a:rPr lang="fr-BE" dirty="0" err="1" smtClean="0"/>
              <a:t>Burry</a:t>
            </a:r>
            <a:r>
              <a:rPr lang="fr-BE" dirty="0" smtClean="0"/>
              <a:t> – 10 novembre 2016 : Etude concernant les jumeaux homozygotes </a:t>
            </a:r>
          </a:p>
          <a:p>
            <a:pPr marL="0" indent="0">
              <a:buNone/>
            </a:pPr>
            <a:r>
              <a:rPr lang="fr-BE" dirty="0" smtClean="0"/>
              <a:t>Par élévation et paterne de méthylation du DNA chez les patients atteints de CWP</a:t>
            </a:r>
          </a:p>
        </p:txBody>
      </p:sp>
    </p:spTree>
    <p:extLst>
      <p:ext uri="{BB962C8B-B14F-4D97-AF65-F5344CB8AC3E}">
        <p14:creationId xmlns:p14="http://schemas.microsoft.com/office/powerpoint/2010/main" val="8745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L’environnement affectif influence le fonctionnement cérébral, </a:t>
            </a:r>
          </a:p>
          <a:p>
            <a:r>
              <a:rPr lang="fr-BE" dirty="0" smtClean="0"/>
              <a:t>engendre des modifications biochimiques objectivables (pas en routine) </a:t>
            </a:r>
          </a:p>
          <a:p>
            <a:r>
              <a:rPr lang="fr-BE" dirty="0" smtClean="0"/>
              <a:t>en relation avec les troubles somatoformes diffus.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005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82392"/>
          </a:xfrm>
        </p:spPr>
        <p:txBody>
          <a:bodyPr/>
          <a:lstStyle/>
          <a:p>
            <a:r>
              <a:rPr lang="fr-BE" b="1" dirty="0" smtClean="0"/>
              <a:t>Introduction 2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468193"/>
            <a:ext cx="10018713" cy="4323007"/>
          </a:xfrm>
        </p:spPr>
        <p:txBody>
          <a:bodyPr>
            <a:normAutofit/>
          </a:bodyPr>
          <a:lstStyle/>
          <a:p>
            <a:r>
              <a:rPr lang="fr-BE" sz="3200" dirty="0" smtClean="0"/>
              <a:t>WEB : </a:t>
            </a:r>
            <a:r>
              <a:rPr lang="fr-BE" sz="3200" dirty="0" err="1" smtClean="0"/>
              <a:t>fibromyalgia</a:t>
            </a:r>
            <a:r>
              <a:rPr lang="fr-BE" sz="3200" dirty="0" smtClean="0"/>
              <a:t> :   7, 80 millions en 0,27 secondes (2009)</a:t>
            </a:r>
          </a:p>
          <a:p>
            <a:r>
              <a:rPr lang="fr-BE" sz="3200" dirty="0" err="1"/>
              <a:t>F</a:t>
            </a:r>
            <a:r>
              <a:rPr lang="fr-BE" sz="3200" dirty="0" err="1" smtClean="0"/>
              <a:t>ibromyalgia</a:t>
            </a:r>
            <a:r>
              <a:rPr lang="fr-BE" sz="3200" dirty="0" smtClean="0"/>
              <a:t> </a:t>
            </a:r>
            <a:r>
              <a:rPr lang="fr-BE" sz="3200" dirty="0"/>
              <a:t>:   </a:t>
            </a:r>
            <a:r>
              <a:rPr lang="fr-BE" sz="3200" dirty="0" smtClean="0"/>
              <a:t>19 millions </a:t>
            </a:r>
            <a:r>
              <a:rPr lang="fr-BE" sz="3200" dirty="0"/>
              <a:t>en </a:t>
            </a:r>
            <a:r>
              <a:rPr lang="fr-BE" sz="3200" dirty="0" smtClean="0"/>
              <a:t>0,36 </a:t>
            </a:r>
            <a:r>
              <a:rPr lang="fr-BE" sz="3200" dirty="0"/>
              <a:t>secondes (</a:t>
            </a:r>
            <a:r>
              <a:rPr lang="fr-BE" sz="3200" dirty="0" smtClean="0"/>
              <a:t>2017)</a:t>
            </a:r>
          </a:p>
          <a:p>
            <a:r>
              <a:rPr lang="fr-BE" sz="3200" dirty="0" err="1" smtClean="0"/>
              <a:t>Fibromyalgia</a:t>
            </a:r>
            <a:r>
              <a:rPr lang="fr-BE" sz="3200" dirty="0" smtClean="0"/>
              <a:t> : 18 900 000 en 0,9 secondes en 2013</a:t>
            </a:r>
          </a:p>
          <a:p>
            <a:r>
              <a:rPr lang="fr-BE" sz="3200" dirty="0" err="1" smtClean="0"/>
              <a:t>Fibromyalgia</a:t>
            </a:r>
            <a:r>
              <a:rPr lang="fr-BE" sz="3200" dirty="0" smtClean="0"/>
              <a:t> </a:t>
            </a:r>
            <a:r>
              <a:rPr lang="fr-BE" sz="3200" dirty="0" err="1" smtClean="0"/>
              <a:t>Pubmed</a:t>
            </a:r>
            <a:r>
              <a:rPr lang="fr-BE" sz="3200" dirty="0" smtClean="0"/>
              <a:t> 2014 : 8175 </a:t>
            </a:r>
            <a:r>
              <a:rPr lang="fr-BE" sz="3200" dirty="0" err="1" smtClean="0"/>
              <a:t>fibromyalgia</a:t>
            </a:r>
            <a:r>
              <a:rPr lang="fr-BE" sz="3200" dirty="0" smtClean="0"/>
              <a:t>  in </a:t>
            </a:r>
            <a:r>
              <a:rPr lang="fr-BE" sz="3200" dirty="0" err="1" smtClean="0"/>
              <a:t>ability</a:t>
            </a:r>
            <a:r>
              <a:rPr lang="fr-BE" sz="3200" dirty="0" smtClean="0"/>
              <a:t> 26</a:t>
            </a:r>
          </a:p>
        </p:txBody>
      </p:sp>
    </p:spTree>
    <p:extLst>
      <p:ext uri="{BB962C8B-B14F-4D97-AF65-F5344CB8AC3E}">
        <p14:creationId xmlns:p14="http://schemas.microsoft.com/office/powerpoint/2010/main" val="19344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90074"/>
          </a:xfrm>
        </p:spPr>
        <p:txBody>
          <a:bodyPr/>
          <a:lstStyle/>
          <a:p>
            <a:r>
              <a:rPr lang="fr-BE" b="1" dirty="0"/>
              <a:t>Introduction 2</a:t>
            </a:r>
            <a:endParaRPr lang="fr-BE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484310" y="1468193"/>
            <a:ext cx="10018713" cy="43230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BE" sz="3200" dirty="0" smtClean="0"/>
              <a:t>Cas clinique n° 1 : Madame B.L., née le 12/04/1967 consulte pour des douleurs diffuses depuis 15 ans, accompagnées de troubles du sommeil. L’examen clinique révèle une douleur à la pression de toutes les masses musculaires. L’anamnèse : </a:t>
            </a:r>
          </a:p>
          <a:p>
            <a:pPr marL="0" indent="0">
              <a:buNone/>
            </a:pPr>
            <a:r>
              <a:rPr lang="fr-BE" sz="3200" dirty="0" smtClean="0"/>
              <a:t>La patiente travaille comme assistante maternelle mi-temps, a été 2 fois divorcée, est mère de 3 enfants, une fille de 25 ans d’un premier mariage et 2 jeunes filles de 8 et 10 ans. L’intéressée vit seule depuis 10 ans. </a:t>
            </a:r>
            <a:endParaRPr lang="fr-BE" sz="3200" dirty="0"/>
          </a:p>
          <a:p>
            <a:pPr marL="0" indent="0">
              <a:buNone/>
            </a:pPr>
            <a:r>
              <a:rPr lang="fr-BE" sz="3200" dirty="0" smtClean="0"/>
              <a:t>A l’interrogatoire, l’intéressée avoue avoir été abusée sexuellement par un de ses frères et s’être mariée à un homme qu’elle n’aimait guère pour échapper à la vie familiale.</a:t>
            </a:r>
          </a:p>
        </p:txBody>
      </p:sp>
    </p:spTree>
    <p:extLst>
      <p:ext uri="{BB962C8B-B14F-4D97-AF65-F5344CB8AC3E}">
        <p14:creationId xmlns:p14="http://schemas.microsoft.com/office/powerpoint/2010/main" val="14584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484310" y="1468193"/>
            <a:ext cx="10018713" cy="4323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700" dirty="0"/>
              <a:t>Cas clinique n° 2 : Madame Z.L., née le </a:t>
            </a:r>
            <a:r>
              <a:rPr lang="fr-BE" sz="2700" dirty="0" smtClean="0"/>
              <a:t>09/09/1968 </a:t>
            </a:r>
            <a:r>
              <a:rPr lang="fr-BE" sz="2700" dirty="0"/>
              <a:t>au Maroc, scolarisée jusqu’à la fin du secondaire, se plaint de fatigue intense et a l’impression d’avoir été battue complétement. En interrogeant la patiente, nous apprenons que cette dernière a quitté le Maroc à l’âge de 23 ans en ayant une proposition de travail comme secrétaire en Italie. En fait, elle s’est retrouvée serveuse dans un bar (entraîneuse), a réussi à s’échapper pour se rendre en Belgique où elle avait de la famille. Elle a ensuite été engagée comme jeune fille au pair où elle a dû subir des avances du père de famille. Ensuite, durant plusieurs années, elle a effectué des travaux non déclarés dans l’</a:t>
            </a:r>
            <a:r>
              <a:rPr lang="fr-BE" sz="2700" dirty="0" err="1"/>
              <a:t>Horeca</a:t>
            </a:r>
            <a:r>
              <a:rPr lang="fr-BE" sz="2700" dirty="0"/>
              <a:t> et s’est mariée en 1994. </a:t>
            </a:r>
          </a:p>
        </p:txBody>
      </p:sp>
    </p:spTree>
    <p:extLst>
      <p:ext uri="{BB962C8B-B14F-4D97-AF65-F5344CB8AC3E}">
        <p14:creationId xmlns:p14="http://schemas.microsoft.com/office/powerpoint/2010/main" val="3834155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484310" y="1468193"/>
            <a:ext cx="10018713" cy="4884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3200" dirty="0"/>
              <a:t>Malheureusement, son mari est décédé pour cause d’overdose en 1996. Elle s’est remariée en 1999 et a eu 2 enfants de ce 2ème mariage. En 2012, son deuxième mari a eu un accident  vasculaire du tronc cérébral le rendant quadriplégique. L’intéressée a commencé à ressentir divers symptômes de fatigue, douleurs scapulaires qui l’ont empêchée de poursuivre son activité. </a:t>
            </a:r>
          </a:p>
          <a:p>
            <a:pPr marL="0" indent="0">
              <a:buNone/>
            </a:pPr>
            <a:r>
              <a:rPr lang="fr-BE" sz="3200" dirty="0"/>
              <a:t>A la </a:t>
            </a:r>
            <a:r>
              <a:rPr lang="fr-BE" sz="3200" dirty="0" smtClean="0"/>
              <a:t>rétro anamnèse, </a:t>
            </a:r>
            <a:r>
              <a:rPr lang="fr-BE" sz="3200" dirty="0"/>
              <a:t>l’intéressée avoue avoir été abusée sexuellement dans sa prime enfance par sa </a:t>
            </a:r>
            <a:r>
              <a:rPr lang="fr-BE" sz="3200" dirty="0" smtClean="0"/>
              <a:t>mère.</a:t>
            </a:r>
          </a:p>
          <a:p>
            <a:pPr marL="0" indent="0">
              <a:buNone/>
            </a:pPr>
            <a:endParaRPr lang="fr-BE" sz="3200" dirty="0"/>
          </a:p>
          <a:p>
            <a:pPr marL="0" indent="0">
              <a:buFont typeface="Arial"/>
              <a:buNone/>
            </a:pPr>
            <a:r>
              <a:rPr lang="fr-BE" sz="3200" dirty="0" smtClean="0"/>
              <a:t>L’ensemble des examens réalisés auprès de ce type de patiente ne montre effectivement aucune anomalie. </a:t>
            </a:r>
          </a:p>
          <a:p>
            <a:pPr marL="0" indent="0">
              <a:buFont typeface="Arial"/>
              <a:buNone/>
            </a:pPr>
            <a:r>
              <a:rPr lang="fr-BE" sz="3200" dirty="0" smtClean="0"/>
              <a:t>Mais ces personnes, sont-elles pourtant indemnes?</a:t>
            </a:r>
          </a:p>
          <a:p>
            <a:pPr marL="0" indent="0">
              <a:buFont typeface="Arial"/>
              <a:buNone/>
            </a:pPr>
            <a:r>
              <a:rPr lang="fr-BE" sz="3200" dirty="0" smtClean="0"/>
              <a:t>Comment le démontrer?</a:t>
            </a:r>
          </a:p>
          <a:p>
            <a:pPr marL="0" indent="0">
              <a:buFont typeface="Arial"/>
              <a:buNone/>
            </a:pPr>
            <a:endParaRPr lang="fr-BE" sz="3200" dirty="0" smtClean="0"/>
          </a:p>
        </p:txBody>
      </p:sp>
    </p:spTree>
    <p:extLst>
      <p:ext uri="{BB962C8B-B14F-4D97-AF65-F5344CB8AC3E}">
        <p14:creationId xmlns:p14="http://schemas.microsoft.com/office/powerpoint/2010/main" val="38915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90074"/>
          </a:xfrm>
        </p:spPr>
        <p:txBody>
          <a:bodyPr/>
          <a:lstStyle/>
          <a:p>
            <a:r>
              <a:rPr lang="fr-BE" dirty="0" smtClean="0"/>
              <a:t>Hypothèses physiopathologiques actuelles </a:t>
            </a:r>
            <a:r>
              <a:rPr lang="fr-BE" dirty="0"/>
              <a:t>: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484310" y="1468193"/>
            <a:ext cx="10018713" cy="4323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3200" dirty="0" smtClean="0">
                <a:solidFill>
                  <a:srgbClr val="0070C0"/>
                </a:solidFill>
              </a:rPr>
              <a:t>Origine centrale des douleurs </a:t>
            </a:r>
            <a:r>
              <a:rPr lang="fr-BE" sz="3200" dirty="0" smtClean="0"/>
              <a:t>: </a:t>
            </a:r>
          </a:p>
          <a:p>
            <a:pPr>
              <a:buFontTx/>
              <a:buChar char="-"/>
            </a:pPr>
            <a:r>
              <a:rPr lang="fr-BE" sz="3200" dirty="0" smtClean="0"/>
              <a:t>troubles cognitifs, </a:t>
            </a:r>
          </a:p>
          <a:p>
            <a:pPr>
              <a:buFontTx/>
              <a:buChar char="-"/>
            </a:pPr>
            <a:r>
              <a:rPr lang="fr-BE" sz="3200" dirty="0" smtClean="0"/>
              <a:t>troubles neurovégétatifs – dysfonctionnement diffus du système nerveux central,</a:t>
            </a:r>
          </a:p>
          <a:p>
            <a:pPr>
              <a:buFontTx/>
              <a:buChar char="-"/>
            </a:pPr>
            <a:r>
              <a:rPr lang="fr-BE" sz="3200" dirty="0" smtClean="0"/>
              <a:t>réorganisation fonctionnelle et structurale  des voies de conduction et de contrôle de la douleur, des </a:t>
            </a:r>
            <a:r>
              <a:rPr lang="fr-BE" sz="3200" dirty="0"/>
              <a:t>récepteurs </a:t>
            </a:r>
            <a:r>
              <a:rPr lang="fr-BE" sz="3200" dirty="0" smtClean="0"/>
              <a:t>nociceptifs, tactiles jusqu’au centre sous cortico et cortico d’intégration.</a:t>
            </a:r>
          </a:p>
        </p:txBody>
      </p:sp>
    </p:spTree>
    <p:extLst>
      <p:ext uri="{BB962C8B-B14F-4D97-AF65-F5344CB8AC3E}">
        <p14:creationId xmlns:p14="http://schemas.microsoft.com/office/powerpoint/2010/main" val="10027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90074"/>
          </a:xfrm>
        </p:spPr>
        <p:txBody>
          <a:bodyPr>
            <a:normAutofit/>
          </a:bodyPr>
          <a:lstStyle/>
          <a:p>
            <a:pPr algn="l"/>
            <a:r>
              <a:rPr lang="fr-BE" sz="3200" dirty="0" smtClean="0">
                <a:solidFill>
                  <a:srgbClr val="0070C0"/>
                </a:solidFill>
              </a:rPr>
              <a:t>Modèle bio-psycho-social </a:t>
            </a:r>
            <a:endParaRPr lang="fr-BE" sz="3200" dirty="0">
              <a:solidFill>
                <a:srgbClr val="0070C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484310" y="1468193"/>
            <a:ext cx="10018713" cy="43230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BE" sz="3200" dirty="0" smtClean="0"/>
              <a:t>Notion de vulnérabilité innée ou </a:t>
            </a:r>
            <a:r>
              <a:rPr lang="fr-BE" sz="3200" dirty="0" smtClean="0">
                <a:solidFill>
                  <a:schemeClr val="accent5">
                    <a:lumMod val="75000"/>
                  </a:schemeClr>
                </a:solidFill>
              </a:rPr>
              <a:t>acquise</a:t>
            </a:r>
            <a:r>
              <a:rPr lang="fr-BE" sz="3200" dirty="0" smtClean="0"/>
              <a:t>? Déclenchée par des </a:t>
            </a:r>
            <a:r>
              <a:rPr lang="fr-BE" sz="3200" dirty="0" smtClean="0">
                <a:solidFill>
                  <a:schemeClr val="accent5">
                    <a:lumMod val="75000"/>
                  </a:schemeClr>
                </a:solidFill>
              </a:rPr>
              <a:t>événements traumatiques </a:t>
            </a:r>
            <a:r>
              <a:rPr lang="fr-BE" sz="3200" dirty="0" smtClean="0"/>
              <a:t>aggravés ou entretenus par des lésions douloureuses?</a:t>
            </a:r>
          </a:p>
          <a:p>
            <a:pPr marL="0" indent="0">
              <a:buNone/>
            </a:pPr>
            <a:r>
              <a:rPr lang="fr-BE" sz="3500" dirty="0">
                <a:ln w="3175" cmpd="sng">
                  <a:noFill/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Confusion du déterminisme génétique </a:t>
            </a:r>
            <a:r>
              <a:rPr lang="fr-BE" sz="3200" dirty="0" smtClean="0"/>
              <a:t>: </a:t>
            </a:r>
          </a:p>
          <a:p>
            <a:pPr marL="0" indent="0">
              <a:buNone/>
            </a:pPr>
            <a:r>
              <a:rPr lang="fr-BE" sz="3200" dirty="0" smtClean="0"/>
              <a:t>risque de développer une fibromyalgie  est 6 à 8 fois supérieure chez les parents en 1</a:t>
            </a:r>
            <a:r>
              <a:rPr lang="fr-BE" sz="3200" baseline="30000" dirty="0" smtClean="0"/>
              <a:t>er</a:t>
            </a:r>
            <a:r>
              <a:rPr lang="fr-BE" sz="3200" dirty="0" smtClean="0"/>
              <a:t> degré de patients fibromyalgiques. </a:t>
            </a:r>
            <a:endParaRPr lang="fr-BE" sz="3200" dirty="0"/>
          </a:p>
          <a:p>
            <a:pPr marL="0" indent="0">
              <a:buNone/>
            </a:pPr>
            <a:r>
              <a:rPr lang="fr-BE" sz="3200" dirty="0" smtClean="0"/>
              <a:t>Notion de comorbidité avec le syndrome de stress post traumatique et la dépression.</a:t>
            </a:r>
          </a:p>
        </p:txBody>
      </p:sp>
    </p:spTree>
    <p:extLst>
      <p:ext uri="{BB962C8B-B14F-4D97-AF65-F5344CB8AC3E}">
        <p14:creationId xmlns:p14="http://schemas.microsoft.com/office/powerpoint/2010/main" val="42327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90074"/>
          </a:xfrm>
        </p:spPr>
        <p:txBody>
          <a:bodyPr>
            <a:normAutofit/>
          </a:bodyPr>
          <a:lstStyle/>
          <a:p>
            <a:pPr algn="l"/>
            <a:r>
              <a:rPr lang="fr-BE" sz="3200" dirty="0">
                <a:solidFill>
                  <a:srgbClr val="0070C0"/>
                </a:solidFill>
              </a:rPr>
              <a:t>L’axe </a:t>
            </a:r>
            <a:r>
              <a:rPr lang="fr-BE" sz="3200" dirty="0" smtClean="0">
                <a:solidFill>
                  <a:srgbClr val="0070C0"/>
                </a:solidFill>
              </a:rPr>
              <a:t>corticotrope </a:t>
            </a:r>
            <a:endParaRPr lang="fr-BE" sz="3200" dirty="0">
              <a:solidFill>
                <a:srgbClr val="0070C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484311" y="1475875"/>
            <a:ext cx="10018713" cy="372176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BE" sz="3200" dirty="0" smtClean="0"/>
              <a:t>Réponse au stress, etc….</a:t>
            </a:r>
          </a:p>
          <a:p>
            <a:pPr>
              <a:buFontTx/>
              <a:buChar char="-"/>
            </a:pPr>
            <a:endParaRPr lang="fr-BE" sz="3200" dirty="0" smtClean="0"/>
          </a:p>
          <a:p>
            <a:pPr>
              <a:buFontTx/>
              <a:buChar char="-"/>
            </a:pPr>
            <a:endParaRPr lang="fr-BE" sz="3200" dirty="0"/>
          </a:p>
          <a:p>
            <a:pPr>
              <a:buFontTx/>
              <a:buChar char="-"/>
            </a:pPr>
            <a:endParaRPr lang="fr-BE" sz="3200" dirty="0" smtClean="0"/>
          </a:p>
          <a:p>
            <a:pPr>
              <a:buFontTx/>
              <a:buChar char="-"/>
            </a:pPr>
            <a:endParaRPr lang="fr-BE" sz="3200" dirty="0" smtClean="0"/>
          </a:p>
        </p:txBody>
      </p:sp>
    </p:spTree>
    <p:extLst>
      <p:ext uri="{BB962C8B-B14F-4D97-AF65-F5344CB8AC3E}">
        <p14:creationId xmlns:p14="http://schemas.microsoft.com/office/powerpoint/2010/main" val="16234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allax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930</Words>
  <Application>Microsoft Macintosh PowerPoint</Application>
  <PresentationFormat>Grand écran</PresentationFormat>
  <Paragraphs>101</Paragraphs>
  <Slides>25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Calibri</vt:lpstr>
      <vt:lpstr>Corbel</vt:lpstr>
      <vt:lpstr>Helvetica</vt:lpstr>
      <vt:lpstr>Segoe UI Symbol</vt:lpstr>
      <vt:lpstr>Times</vt:lpstr>
      <vt:lpstr>Times New Roman</vt:lpstr>
      <vt:lpstr>Wingdings</vt:lpstr>
      <vt:lpstr>Arial</vt:lpstr>
      <vt:lpstr>Parallaxe</vt:lpstr>
      <vt:lpstr>Physiopathologie et épigénétique de la fibromyalgie</vt:lpstr>
      <vt:lpstr>Introduction</vt:lpstr>
      <vt:lpstr>Introduction 2</vt:lpstr>
      <vt:lpstr>Introduction 2</vt:lpstr>
      <vt:lpstr>Présentation PowerPoint</vt:lpstr>
      <vt:lpstr>Présentation PowerPoint</vt:lpstr>
      <vt:lpstr>Hypothèses physiopathologiques actuelles : </vt:lpstr>
      <vt:lpstr>Modèle bio-psycho-social </vt:lpstr>
      <vt:lpstr>L’axe corticotrope </vt:lpstr>
      <vt:lpstr>Hypothèses  épigénétiques et socio-économiques</vt:lpstr>
      <vt:lpstr>Överkalix (Suède) :</vt:lpstr>
      <vt:lpstr>Présentation PowerPoint</vt:lpstr>
      <vt:lpstr>Présentation PowerPoint</vt:lpstr>
      <vt:lpstr>Présentation PowerPoint</vt:lpstr>
      <vt:lpstr>Présentation PowerPoint</vt:lpstr>
      <vt:lpstr>Modification de la neurogenèse in utero et dans la prime enfance </vt:lpstr>
      <vt:lpstr>Diminution du nombre de synapses jusqu’à l’adolescence et de la répétitivité et de l’apprentissage de conditionnement social</vt:lpstr>
      <vt:lpstr>Mécanisme épigénétique </vt:lpstr>
      <vt:lpstr>Présentation PowerPoint</vt:lpstr>
      <vt:lpstr>Epigenetic Alterations and an I Increased Frequency of Micronuclei in Women with Fibromyalgia</vt:lpstr>
      <vt:lpstr>Augmentation de méthylation dans les micro-nucléides et le génome</vt:lpstr>
      <vt:lpstr>Présentation PowerPoint</vt:lpstr>
      <vt:lpstr>Présentation PowerPoint</vt:lpstr>
      <vt:lpstr> </vt:lpstr>
      <vt:lpstr>Conclusion 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fibromyalgie</dc:title>
  <dc:creator>Secretariat</dc:creator>
  <cp:lastModifiedBy>marc golstein</cp:lastModifiedBy>
  <cp:revision>68</cp:revision>
  <cp:lastPrinted>2014-11-03T11:23:36Z</cp:lastPrinted>
  <dcterms:created xsi:type="dcterms:W3CDTF">2014-10-20T08:02:27Z</dcterms:created>
  <dcterms:modified xsi:type="dcterms:W3CDTF">2017-03-01T17:58:41Z</dcterms:modified>
</cp:coreProperties>
</file>